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3" r:id="rId2"/>
    <p:sldMasterId id="2147483662" r:id="rId3"/>
  </p:sldMasterIdLst>
  <p:notesMasterIdLst>
    <p:notesMasterId r:id="rId5"/>
  </p:notesMasterIdLst>
  <p:sldIdLst>
    <p:sldId id="1551" r:id="rId4"/>
  </p:sldIdLst>
  <p:sldSz cx="12192000" cy="6858000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6" userDrawn="1">
          <p15:clr>
            <a:srgbClr val="A4A3A4"/>
          </p15:clr>
        </p15:guide>
        <p15:guide id="2" orient="horz" pos="4142" userDrawn="1">
          <p15:clr>
            <a:srgbClr val="A4A3A4"/>
          </p15:clr>
        </p15:guide>
        <p15:guide id="3" orient="horz" pos="1372" userDrawn="1">
          <p15:clr>
            <a:srgbClr val="A4A3A4"/>
          </p15:clr>
        </p15:guide>
        <p15:guide id="4" orient="horz" pos="881" userDrawn="1">
          <p15:clr>
            <a:srgbClr val="A4A3A4"/>
          </p15:clr>
        </p15:guide>
        <p15:guide id="5" orient="horz" pos="270" userDrawn="1">
          <p15:clr>
            <a:srgbClr val="A4A3A4"/>
          </p15:clr>
        </p15:guide>
        <p15:guide id="6" orient="horz" pos="1024" userDrawn="1">
          <p15:clr>
            <a:srgbClr val="A4A3A4"/>
          </p15:clr>
        </p15:guide>
        <p15:guide id="7" orient="horz" pos="2410" userDrawn="1">
          <p15:clr>
            <a:srgbClr val="A4A3A4"/>
          </p15:clr>
        </p15:guide>
        <p15:guide id="8" orient="horz" pos="1125" userDrawn="1">
          <p15:clr>
            <a:srgbClr val="A4A3A4"/>
          </p15:clr>
        </p15:guide>
        <p15:guide id="9" pos="7313" userDrawn="1">
          <p15:clr>
            <a:srgbClr val="A4A3A4"/>
          </p15:clr>
        </p15:guide>
        <p15:guide id="10" pos="6777" userDrawn="1">
          <p15:clr>
            <a:srgbClr val="A4A3A4"/>
          </p15:clr>
        </p15:guide>
        <p15:guide id="11" pos="1716" userDrawn="1">
          <p15:clr>
            <a:srgbClr val="A4A3A4"/>
          </p15:clr>
        </p15:guide>
        <p15:guide id="12" pos="333" userDrawn="1">
          <p15:clr>
            <a:srgbClr val="A4A3A4"/>
          </p15:clr>
        </p15:guide>
        <p15:guide id="13" pos="1961" userDrawn="1">
          <p15:clr>
            <a:srgbClr val="A4A3A4"/>
          </p15:clr>
        </p15:guide>
        <p15:guide id="14" orient="horz" pos="3898" userDrawn="1">
          <p15:clr>
            <a:srgbClr val="A4A3A4"/>
          </p15:clr>
        </p15:guide>
        <p15:guide id="15" orient="horz" pos="1702" userDrawn="1">
          <p15:clr>
            <a:srgbClr val="A4A3A4"/>
          </p15:clr>
        </p15:guide>
        <p15:guide id="16" orient="horz" pos="1076" userDrawn="1">
          <p15:clr>
            <a:srgbClr val="A4A3A4"/>
          </p15:clr>
        </p15:guide>
        <p15:guide id="17" orient="horz" pos="3299" userDrawn="1">
          <p15:clr>
            <a:srgbClr val="A4A3A4"/>
          </p15:clr>
        </p15:guide>
        <p15:guide id="18" pos="4891" userDrawn="1">
          <p15:clr>
            <a:srgbClr val="A4A3A4"/>
          </p15:clr>
        </p15:guide>
        <p15:guide id="19" pos="5212" userDrawn="1">
          <p15:clr>
            <a:srgbClr val="A4A3A4"/>
          </p15:clr>
        </p15:guide>
        <p15:guide id="20" pos="3588" userDrawn="1">
          <p15:clr>
            <a:srgbClr val="A4A3A4"/>
          </p15:clr>
        </p15:guide>
        <p15:guide id="21" pos="36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 Guzzabocca | RIGHT HUB " initials="LG" lastIdx="1" clrIdx="0">
    <p:extLst>
      <p:ext uri="{19B8F6BF-5375-455C-9EA6-DF929625EA0E}">
        <p15:presenceInfo xmlns:p15="http://schemas.microsoft.com/office/powerpoint/2012/main" userId="Luca Guzzabocca | RIGHT HUB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216"/>
    <a:srgbClr val="003300"/>
    <a:srgbClr val="01A8CC"/>
    <a:srgbClr val="21887C"/>
    <a:srgbClr val="02342F"/>
    <a:srgbClr val="20857A"/>
    <a:srgbClr val="FDEADA"/>
    <a:srgbClr val="60B6FF"/>
    <a:srgbClr val="81C5D7"/>
    <a:srgbClr val="E6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10" autoAdjust="0"/>
    <p:restoredTop sz="96144" autoAdjust="0"/>
  </p:normalViewPr>
  <p:slideViewPr>
    <p:cSldViewPr snapToGrid="0" snapToObjects="1">
      <p:cViewPr varScale="1">
        <p:scale>
          <a:sx n="83" d="100"/>
          <a:sy n="83" d="100"/>
        </p:scale>
        <p:origin x="835" y="77"/>
      </p:cViewPr>
      <p:guideLst>
        <p:guide orient="horz" pos="4006"/>
        <p:guide orient="horz" pos="4142"/>
        <p:guide orient="horz" pos="1372"/>
        <p:guide orient="horz" pos="881"/>
        <p:guide orient="horz" pos="270"/>
        <p:guide orient="horz" pos="1024"/>
        <p:guide orient="horz" pos="2410"/>
        <p:guide orient="horz" pos="1125"/>
        <p:guide pos="7313"/>
        <p:guide pos="6777"/>
        <p:guide pos="1716"/>
        <p:guide pos="333"/>
        <p:guide pos="1961"/>
        <p:guide orient="horz" pos="3898"/>
        <p:guide orient="horz" pos="1702"/>
        <p:guide orient="horz" pos="1076"/>
        <p:guide orient="horz" pos="3299"/>
        <p:guide pos="4891"/>
        <p:guide pos="5212"/>
        <p:guide pos="3588"/>
        <p:guide pos="36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6255D172-32F7-874A-8EF3-569F96AB39DE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91DE7B6B-C678-734A-9D41-7E44F07C4D0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3819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D1C6C-AE88-DE29-FA98-DD5B70507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0AC8929-3C87-A258-8DDD-665B91E27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2E5951E-AA43-14A3-334C-C6ACC20F39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6727EC7-E97E-F106-FBAE-85D6FA8FC4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E7B6B-C678-734A-9D41-7E44F07C4D0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788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524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086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8337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C6BDDAB1-9315-EC60-14FA-4DB70265E7B4}"/>
              </a:ext>
            </a:extLst>
          </p:cNvPr>
          <p:cNvSpPr/>
          <p:nvPr userDrawn="1"/>
        </p:nvSpPr>
        <p:spPr>
          <a:xfrm>
            <a:off x="1456944" y="368529"/>
            <a:ext cx="10733648" cy="45719"/>
          </a:xfrm>
          <a:prstGeom prst="rect">
            <a:avLst/>
          </a:prstGeom>
          <a:solidFill>
            <a:srgbClr val="0B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909BDBD-5F50-46D7-19FB-26AC0874CB78}"/>
              </a:ext>
            </a:extLst>
          </p:cNvPr>
          <p:cNvSpPr/>
          <p:nvPr userDrawn="1"/>
        </p:nvSpPr>
        <p:spPr>
          <a:xfrm>
            <a:off x="1456944" y="1131990"/>
            <a:ext cx="10733648" cy="45719"/>
          </a:xfrm>
          <a:prstGeom prst="rect">
            <a:avLst/>
          </a:prstGeom>
          <a:solidFill>
            <a:srgbClr val="0B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highlight>
                <a:srgbClr val="0B3833"/>
              </a:highlight>
            </a:endParaRPr>
          </a:p>
        </p:txBody>
      </p:sp>
      <p:pic>
        <p:nvPicPr>
          <p:cNvPr id="9" name="Immagine 8" descr="RIGHT_HUB_logo_stampa_def-02.eps">
            <a:extLst>
              <a:ext uri="{FF2B5EF4-FFF2-40B4-BE49-F238E27FC236}">
                <a16:creationId xmlns:a16="http://schemas.microsoft.com/office/drawing/2014/main" id="{C3A0F1A6-0D2F-DBA1-0123-0B9307579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7" y="370973"/>
            <a:ext cx="682624" cy="806736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FE241F-7F82-7060-35F1-84213AB14973}"/>
              </a:ext>
            </a:extLst>
          </p:cNvPr>
          <p:cNvSpPr txBox="1"/>
          <p:nvPr userDrawn="1"/>
        </p:nvSpPr>
        <p:spPr>
          <a:xfrm>
            <a:off x="434977" y="6373481"/>
            <a:ext cx="98672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Right Hub Società Benefit srl  Unipersonale - Vietata la riproduzione anche parziale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10C0BA56-B518-8E7E-3D5B-49C2206CD64E}"/>
              </a:ext>
            </a:extLst>
          </p:cNvPr>
          <p:cNvSpPr/>
          <p:nvPr userDrawn="1"/>
        </p:nvSpPr>
        <p:spPr>
          <a:xfrm>
            <a:off x="10746526" y="204742"/>
            <a:ext cx="1102066" cy="109176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B38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Picture 2" descr="CDA Consorzio Bevande">
            <a:extLst>
              <a:ext uri="{FF2B5EF4-FFF2-40B4-BE49-F238E27FC236}">
                <a16:creationId xmlns:a16="http://schemas.microsoft.com/office/drawing/2014/main" id="{51849CFC-66EF-0AFF-D8A5-D25197D22E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354" y="512785"/>
            <a:ext cx="904669" cy="52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05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ED1E39DB-DC3F-AE5F-687D-2EA78359AE6B}"/>
              </a:ext>
            </a:extLst>
          </p:cNvPr>
          <p:cNvSpPr/>
          <p:nvPr userDrawn="1"/>
        </p:nvSpPr>
        <p:spPr>
          <a:xfrm>
            <a:off x="7882359" y="0"/>
            <a:ext cx="4309641" cy="6858000"/>
          </a:xfrm>
          <a:prstGeom prst="rect">
            <a:avLst/>
          </a:prstGeom>
          <a:solidFill>
            <a:srgbClr val="0B38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6BDDAB1-9315-EC60-14FA-4DB70265E7B4}"/>
              </a:ext>
            </a:extLst>
          </p:cNvPr>
          <p:cNvSpPr/>
          <p:nvPr userDrawn="1"/>
        </p:nvSpPr>
        <p:spPr>
          <a:xfrm>
            <a:off x="1456944" y="368529"/>
            <a:ext cx="10733648" cy="45719"/>
          </a:xfrm>
          <a:prstGeom prst="rect">
            <a:avLst/>
          </a:prstGeom>
          <a:solidFill>
            <a:srgbClr val="0B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909BDBD-5F50-46D7-19FB-26AC0874CB78}"/>
              </a:ext>
            </a:extLst>
          </p:cNvPr>
          <p:cNvSpPr/>
          <p:nvPr userDrawn="1"/>
        </p:nvSpPr>
        <p:spPr>
          <a:xfrm>
            <a:off x="1456944" y="1131990"/>
            <a:ext cx="10733648" cy="45719"/>
          </a:xfrm>
          <a:prstGeom prst="rect">
            <a:avLst/>
          </a:prstGeom>
          <a:solidFill>
            <a:srgbClr val="0B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highlight>
                <a:srgbClr val="0B3833"/>
              </a:highlight>
            </a:endParaRPr>
          </a:p>
        </p:txBody>
      </p:sp>
      <p:pic>
        <p:nvPicPr>
          <p:cNvPr id="9" name="Immagine 8" descr="RIGHT_HUB_logo_stampa_def-02.eps">
            <a:extLst>
              <a:ext uri="{FF2B5EF4-FFF2-40B4-BE49-F238E27FC236}">
                <a16:creationId xmlns:a16="http://schemas.microsoft.com/office/drawing/2014/main" id="{C3A0F1A6-0D2F-DBA1-0123-0B9307579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7" y="370973"/>
            <a:ext cx="682624" cy="806736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FE241F-7F82-7060-35F1-84213AB14973}"/>
              </a:ext>
            </a:extLst>
          </p:cNvPr>
          <p:cNvSpPr txBox="1"/>
          <p:nvPr userDrawn="1"/>
        </p:nvSpPr>
        <p:spPr>
          <a:xfrm>
            <a:off x="434977" y="6373481"/>
            <a:ext cx="98672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Right Hub Società Benefit srl  Unipersonale - Vietata la riproduzione anche parziale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10C0BA56-B518-8E7E-3D5B-49C2206CD64E}"/>
              </a:ext>
            </a:extLst>
          </p:cNvPr>
          <p:cNvSpPr/>
          <p:nvPr userDrawn="1"/>
        </p:nvSpPr>
        <p:spPr>
          <a:xfrm>
            <a:off x="10746526" y="204742"/>
            <a:ext cx="1102066" cy="109176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B38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00A96B3-7CEF-F75E-6DAE-4BD74D74B29C}"/>
              </a:ext>
            </a:extLst>
          </p:cNvPr>
          <p:cNvSpPr/>
          <p:nvPr userDrawn="1"/>
        </p:nvSpPr>
        <p:spPr>
          <a:xfrm>
            <a:off x="7882359" y="360010"/>
            <a:ext cx="4308233" cy="542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7BB5982-9FC8-ADAF-3A1C-F9264FE56401}"/>
              </a:ext>
            </a:extLst>
          </p:cNvPr>
          <p:cNvSpPr/>
          <p:nvPr userDrawn="1"/>
        </p:nvSpPr>
        <p:spPr>
          <a:xfrm>
            <a:off x="7882359" y="1123471"/>
            <a:ext cx="4309641" cy="542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" name="Picture 2" descr="CDA Consorzio Bevande">
            <a:extLst>
              <a:ext uri="{FF2B5EF4-FFF2-40B4-BE49-F238E27FC236}">
                <a16:creationId xmlns:a16="http://schemas.microsoft.com/office/drawing/2014/main" id="{6DE7C51E-FC9F-8023-CE27-16D9770B2F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354" y="512785"/>
            <a:ext cx="904669" cy="52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192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ED1E39DB-DC3F-AE5F-687D-2EA78359AE6B}"/>
              </a:ext>
            </a:extLst>
          </p:cNvPr>
          <p:cNvSpPr/>
          <p:nvPr userDrawn="1"/>
        </p:nvSpPr>
        <p:spPr>
          <a:xfrm>
            <a:off x="-14186" y="0"/>
            <a:ext cx="4309641" cy="6858000"/>
          </a:xfrm>
          <a:prstGeom prst="rect">
            <a:avLst/>
          </a:prstGeom>
          <a:solidFill>
            <a:srgbClr val="0B38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6BDDAB1-9315-EC60-14FA-4DB70265E7B4}"/>
              </a:ext>
            </a:extLst>
          </p:cNvPr>
          <p:cNvSpPr/>
          <p:nvPr userDrawn="1"/>
        </p:nvSpPr>
        <p:spPr>
          <a:xfrm flipH="1">
            <a:off x="1456944" y="368529"/>
            <a:ext cx="10733648" cy="45719"/>
          </a:xfrm>
          <a:prstGeom prst="rect">
            <a:avLst/>
          </a:prstGeom>
          <a:solidFill>
            <a:srgbClr val="0B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909BDBD-5F50-46D7-19FB-26AC0874CB78}"/>
              </a:ext>
            </a:extLst>
          </p:cNvPr>
          <p:cNvSpPr/>
          <p:nvPr userDrawn="1"/>
        </p:nvSpPr>
        <p:spPr>
          <a:xfrm flipH="1">
            <a:off x="1456944" y="1131990"/>
            <a:ext cx="10733648" cy="45719"/>
          </a:xfrm>
          <a:prstGeom prst="rect">
            <a:avLst/>
          </a:prstGeom>
          <a:solidFill>
            <a:srgbClr val="0B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highlight>
                <a:srgbClr val="0B3833"/>
              </a:highlight>
            </a:endParaRPr>
          </a:p>
        </p:txBody>
      </p:sp>
      <p:pic>
        <p:nvPicPr>
          <p:cNvPr id="9" name="Immagine 8" descr="RIGHT_HUB_logo_stampa_def-02.eps">
            <a:extLst>
              <a:ext uri="{FF2B5EF4-FFF2-40B4-BE49-F238E27FC236}">
                <a16:creationId xmlns:a16="http://schemas.microsoft.com/office/drawing/2014/main" id="{C3A0F1A6-0D2F-DBA1-0123-0B9307579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7" y="370973"/>
            <a:ext cx="682624" cy="806736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FE241F-7F82-7060-35F1-84213AB14973}"/>
              </a:ext>
            </a:extLst>
          </p:cNvPr>
          <p:cNvSpPr txBox="1"/>
          <p:nvPr userDrawn="1"/>
        </p:nvSpPr>
        <p:spPr>
          <a:xfrm>
            <a:off x="434977" y="6373481"/>
            <a:ext cx="114136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Right Hub Società Benefit srl  Unipersonale - Vietata la riproduzione anche parziale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10C0BA56-B518-8E7E-3D5B-49C2206CD64E}"/>
              </a:ext>
            </a:extLst>
          </p:cNvPr>
          <p:cNvSpPr/>
          <p:nvPr userDrawn="1"/>
        </p:nvSpPr>
        <p:spPr>
          <a:xfrm>
            <a:off x="10746526" y="204742"/>
            <a:ext cx="1102066" cy="109176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B38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00A96B3-7CEF-F75E-6DAE-4BD74D74B29C}"/>
              </a:ext>
            </a:extLst>
          </p:cNvPr>
          <p:cNvSpPr/>
          <p:nvPr userDrawn="1"/>
        </p:nvSpPr>
        <p:spPr>
          <a:xfrm>
            <a:off x="1295788" y="370973"/>
            <a:ext cx="2999667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AB17B873-3574-9652-B85D-F03EAF427761}"/>
              </a:ext>
            </a:extLst>
          </p:cNvPr>
          <p:cNvSpPr/>
          <p:nvPr userDrawn="1"/>
        </p:nvSpPr>
        <p:spPr>
          <a:xfrm>
            <a:off x="1295788" y="1129546"/>
            <a:ext cx="2999667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Picture 2" descr="CDA Consorzio Bevande">
            <a:extLst>
              <a:ext uri="{FF2B5EF4-FFF2-40B4-BE49-F238E27FC236}">
                <a16:creationId xmlns:a16="http://schemas.microsoft.com/office/drawing/2014/main" id="{9FBAD1A1-EDC0-D303-5D24-D812976A65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2354" y="512785"/>
            <a:ext cx="904669" cy="52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375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CFE545-AEFB-E080-AC31-7760BF15B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1A465F-9980-2C20-3C29-E53811F83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576D7C-7DCD-D7CA-544B-8F8945B7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281270-FB90-83B9-DF90-9D2E77A37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1C15DF-4E53-319A-352C-AE5F9066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155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CF8104-A896-343C-1E04-3E0539580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222153-07B3-5026-7268-D2402C28D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E55A76-CC8E-8F94-7547-1D41E7D319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539F29-39E4-D6EF-2F80-18402330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515310-54CC-5E2B-4DB1-FBEA95698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079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96AEC-44EF-8D83-7115-D50648AEA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35EDD7-C8F5-F438-280D-5AFDD59D1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FC21E0-A504-4258-1807-196C075D3D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AE84D1-4BBC-02D0-3A53-AA53BDC7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B3111-07B3-57C9-E053-43527C87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299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2E1A97-CDDA-2378-6092-41EA6C7D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CA0AEE-F3F7-6681-0C10-9AED654D0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4A21D42-FDC3-BB84-97D2-497C0E19A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200A96-B30C-CBF3-2D53-8EB1F70434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FBDBA2-7584-A694-6638-A33098B10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827923-F196-3BCC-132E-CFD1D1C1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030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198802-F6CC-383B-390B-1C0C38D48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C32CDB-B60B-E240-565C-C3873F81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A830255-4A32-B308-C7DD-CB5BE5C26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7496797-E2A7-87F7-96A4-1BC133DD9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A5AA289-8A2F-2E14-1AC4-7EDAE0C4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D1D7717-43DF-C14C-3635-C4E8B3BBF1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311CCE6-8EC2-1310-6EEE-CA001E56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0D89E56-B237-7F42-7342-57E81299E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45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4790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3A4139-AAFC-C3EC-D05A-82DA5E038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F0D6A2-2C08-8AD2-EF91-8F7924E1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4BD3C52-425A-82F4-1756-C7B2C2D7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51F49F0-F7A2-3EB0-295E-5FCB3A64A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8995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2D70B8A-C228-6974-BA34-AF4A01B6FC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5AF9A2E-6CCD-05AA-46D3-59C7C1A3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C72EA65-4679-A232-969F-A2854A62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9920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9E4675-BE56-4797-6EC2-240B5965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5ADC26-9665-156B-159A-EAA80FEA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136F05-C355-7D1E-D88A-FCCAEDCCC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3DEE6F-8C24-C438-1238-F334906A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1B7F17-C2BC-6A02-1073-DB5407B5C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82FEDB-4C12-DC50-471B-C9397936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138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9B2F0A-4FFC-A08E-F0F6-8143851DF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543C62-4983-3787-B528-017B6EBF0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3E4AD8-F634-7738-7095-DF8293611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00FDF5-00EA-4740-49DF-752B571F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0FA4B8-8926-B9B9-6651-38BFB235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6432B7-C778-CFFA-0FA4-844A6DF18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5879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F3EC30-1DF4-3B21-0999-A1615AE84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38695D1-E5B8-CA07-6AF6-D5B4FA669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25BCE5-2641-AC67-15E2-F0776AC99B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761072-3856-7AB9-16EC-38CFA6C3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2011A8-D1A1-BF2B-A14B-3125A09B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849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B3BA240-BA76-2F98-AD8E-F2D629497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CB196F1-5B08-497A-B903-62A40233F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761D6F-6AE2-7612-8C48-69C6E31D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C3626D-4C94-46D6-B906-2EF746322B53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08DB50-605A-670F-7739-530C7DEA7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18F2BD-0E59-A759-5EF3-D9A44B96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2DA00C-66F1-49C3-8346-59B5998494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5743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2"/>
          <p:cNvSpPr>
            <a:spLocks noGrp="1"/>
          </p:cNvSpPr>
          <p:nvPr>
            <p:ph sz="half" idx="1"/>
          </p:nvPr>
        </p:nvSpPr>
        <p:spPr>
          <a:xfrm>
            <a:off x="931333" y="1471613"/>
            <a:ext cx="10348384" cy="4765675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>
              <a:lnSpc>
                <a:spcPts val="1600"/>
              </a:lnSpc>
              <a:spcBef>
                <a:spcPts val="0"/>
              </a:spcBef>
              <a:defRPr sz="11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0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939800" y="285221"/>
            <a:ext cx="10329333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defRPr sz="1000" cap="all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sezione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939800" y="457201"/>
            <a:ext cx="10329333" cy="2466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 sz="1700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11" name="Segnaposto testo 9"/>
          <p:cNvSpPr>
            <a:spLocks noGrp="1"/>
          </p:cNvSpPr>
          <p:nvPr>
            <p:ph type="body" sz="quarter" idx="10" hasCustomPrompt="1"/>
          </p:nvPr>
        </p:nvSpPr>
        <p:spPr>
          <a:xfrm>
            <a:off x="3151717" y="6529002"/>
            <a:ext cx="3048000" cy="138499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defRPr sz="900">
                <a:solidFill>
                  <a:srgbClr val="F9AD2C"/>
                </a:solidFill>
              </a:defRPr>
            </a:lvl1pPr>
          </a:lstStyle>
          <a:p>
            <a:pPr lvl="0"/>
            <a:r>
              <a:rPr lang="it-IT" dirty="0"/>
              <a:t>Capitolo | Titolo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879667" y="6552224"/>
            <a:ext cx="381000" cy="1226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>
                <a:solidFill>
                  <a:srgbClr val="FF9C19"/>
                </a:solidFill>
                <a:latin typeface="Open Sans"/>
                <a:cs typeface="Open Sans"/>
              </a:defRPr>
            </a:lvl1pPr>
          </a:lstStyle>
          <a:p>
            <a:pPr algn="r"/>
            <a:fld id="{E7F5A516-5BC8-0D47-BFF7-4E29C25FFF65}" type="slidenum">
              <a:rPr lang="it-IT" smtClean="0"/>
              <a:pPr algn="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7736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85538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9800" y="457201"/>
            <a:ext cx="10329333" cy="24664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ts val="1900"/>
              </a:lnSpc>
              <a:defRPr sz="1700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31334" y="1471613"/>
            <a:ext cx="10329333" cy="445293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00"/>
              </a:lnSpc>
              <a:spcBef>
                <a:spcPts val="0"/>
              </a:spcBef>
              <a:defRPr sz="11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939800" y="285221"/>
            <a:ext cx="10329333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ts val="1200"/>
              </a:lnSpc>
              <a:spcBef>
                <a:spcPts val="0"/>
              </a:spcBef>
              <a:defRPr sz="1000" cap="all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sezione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879667" y="6552224"/>
            <a:ext cx="381000" cy="1226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>
                <a:solidFill>
                  <a:srgbClr val="FF9C19"/>
                </a:solidFill>
                <a:latin typeface="Open Sans"/>
                <a:cs typeface="Open Sans"/>
              </a:defRPr>
            </a:lvl1pPr>
          </a:lstStyle>
          <a:p>
            <a:pPr algn="r"/>
            <a:fld id="{E7F5A516-5BC8-0D47-BFF7-4E29C25FFF65}" type="slidenum">
              <a:rPr lang="it-IT" smtClean="0"/>
              <a:pPr algn="r"/>
              <a:t>‹N›</a:t>
            </a:fld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0" hasCustomPrompt="1"/>
          </p:nvPr>
        </p:nvSpPr>
        <p:spPr>
          <a:xfrm>
            <a:off x="3151717" y="6529002"/>
            <a:ext cx="3048000" cy="138499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defRPr sz="900">
                <a:solidFill>
                  <a:srgbClr val="F9AD2C"/>
                </a:solidFill>
              </a:defRPr>
            </a:lvl1pPr>
          </a:lstStyle>
          <a:p>
            <a:pPr lvl="0"/>
            <a:r>
              <a:rPr lang="it-IT" dirty="0"/>
              <a:t>Capitolo | Titolo</a:t>
            </a:r>
          </a:p>
        </p:txBody>
      </p:sp>
    </p:spTree>
    <p:extLst>
      <p:ext uri="{BB962C8B-B14F-4D97-AF65-F5344CB8AC3E}">
        <p14:creationId xmlns:p14="http://schemas.microsoft.com/office/powerpoint/2010/main" val="339558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551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573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549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002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552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382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826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9086D-E296-924D-B2B9-2A7954E19D9F}" type="datetimeFigureOut">
              <a:rPr lang="it-IT" smtClean="0"/>
              <a:pPr/>
              <a:t>03/03/2025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AA46B-8834-6B41-908E-CA7243D1081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392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0" r:id="rId12"/>
    <p:sldLayoutId id="2147483681" r:id="rId13"/>
    <p:sldLayoutId id="2147483682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4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25E4F582-2A8E-9FA6-D8E8-D7E6BACFDE18}"/>
              </a:ext>
            </a:extLst>
          </p:cNvPr>
          <p:cNvSpPr/>
          <p:nvPr userDrawn="1"/>
        </p:nvSpPr>
        <p:spPr>
          <a:xfrm rot="1885008">
            <a:off x="7617297" y="-178797"/>
            <a:ext cx="8241506" cy="64897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F95E17B-B2F7-373F-20DE-4BE5845C83C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562525" y="3100341"/>
            <a:ext cx="1066949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2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-203200" y="1"/>
            <a:ext cx="12598400" cy="1037167"/>
          </a:xfrm>
          <a:prstGeom prst="rect">
            <a:avLst/>
          </a:prstGeom>
          <a:solidFill>
            <a:srgbClr val="B2D6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800" dirty="0">
              <a:solidFill>
                <a:prstClr val="white"/>
              </a:solidFill>
            </a:endParaRPr>
          </a:p>
        </p:txBody>
      </p:sp>
      <p:sp>
        <p:nvSpPr>
          <p:cNvPr id="22" name="Segnaposto testo 2"/>
          <p:cNvSpPr txBox="1">
            <a:spLocks/>
          </p:cNvSpPr>
          <p:nvPr/>
        </p:nvSpPr>
        <p:spPr>
          <a:xfrm>
            <a:off x="3556001" y="1735138"/>
            <a:ext cx="7931151" cy="43942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None/>
              <a:defRPr/>
            </a:pPr>
            <a:endParaRPr lang="it-IT" sz="1000" dirty="0">
              <a:solidFill>
                <a:prstClr val="white">
                  <a:lumMod val="50000"/>
                </a:prstClr>
              </a:solidFill>
              <a:latin typeface="Open Sans"/>
              <a:cs typeface="Open Sans"/>
            </a:endParaRP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508000" y="-202096"/>
            <a:ext cx="13208000" cy="430696"/>
          </a:xfrm>
          <a:prstGeom prst="rect">
            <a:avLst/>
          </a:prstGeom>
        </p:spPr>
      </p:pic>
      <p:sp>
        <p:nvSpPr>
          <p:cNvPr id="14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879667" y="6552224"/>
            <a:ext cx="381000" cy="12265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>
                <a:solidFill>
                  <a:srgbClr val="FF9C19"/>
                </a:solidFill>
                <a:latin typeface="Open Sans"/>
                <a:cs typeface="Open Sans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7F5A516-5BC8-0D47-BFF7-4E29C25FFF65}" type="slidenum">
              <a:rPr lang="it-IT" smtClean="0">
                <a:ea typeface="ＭＳ Ｐゴシック" charset="-12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dirty="0">
              <a:ea typeface="ＭＳ Ｐゴシック" charset="-128"/>
            </a:endParaRPr>
          </a:p>
        </p:txBody>
      </p:sp>
      <p:pic>
        <p:nvPicPr>
          <p:cNvPr id="16" name="Immagine 15" descr="logo.eps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27101" y="6425516"/>
            <a:ext cx="1409700" cy="28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7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</p:sldLayoutIdLst>
  <p:txStyles>
    <p:titleStyle>
      <a:lvl1pPr algn="l" defTabSz="457200" rtl="0" eaLnBrk="1" latinLnBrk="0" hangingPunct="1">
        <a:lnSpc>
          <a:spcPts val="2000"/>
        </a:lnSpc>
        <a:spcBef>
          <a:spcPct val="0"/>
        </a:spcBef>
        <a:buNone/>
        <a:defRPr sz="1800" b="1" kern="1200">
          <a:solidFill>
            <a:schemeClr val="bg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D70CE-FDF5-D9B8-6313-CF9D300DB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>
            <a:extLst>
              <a:ext uri="{FF2B5EF4-FFF2-40B4-BE49-F238E27FC236}">
                <a16:creationId xmlns:a16="http://schemas.microsoft.com/office/drawing/2014/main" id="{562B7B40-C0B1-29D0-D64B-1183B73E80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11" b="7780"/>
          <a:stretch/>
        </p:blipFill>
        <p:spPr>
          <a:xfrm flipV="1">
            <a:off x="178133" y="198587"/>
            <a:ext cx="1619253" cy="2514600"/>
          </a:xfrm>
          <a:prstGeom prst="rect">
            <a:avLst/>
          </a:prstGeom>
          <a:noFill/>
        </p:spPr>
      </p:pic>
      <p:pic>
        <p:nvPicPr>
          <p:cNvPr id="4" name="Immagine 3" descr="RIGHT_HUB_logo_stampa_def-02.eps">
            <a:extLst>
              <a:ext uri="{FF2B5EF4-FFF2-40B4-BE49-F238E27FC236}">
                <a16:creationId xmlns:a16="http://schemas.microsoft.com/office/drawing/2014/main" id="{11B94BFE-3B1F-72C2-1778-F768A98FD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7" y="370973"/>
            <a:ext cx="682624" cy="806736"/>
          </a:xfrm>
          <a:prstGeom prst="rect">
            <a:avLst/>
          </a:prstGeom>
        </p:spPr>
      </p:pic>
      <p:sp>
        <p:nvSpPr>
          <p:cNvPr id="2" name="object 10">
            <a:extLst>
              <a:ext uri="{FF2B5EF4-FFF2-40B4-BE49-F238E27FC236}">
                <a16:creationId xmlns:a16="http://schemas.microsoft.com/office/drawing/2014/main" id="{5648B373-0183-C941-1042-E455ADDFD6A5}"/>
              </a:ext>
            </a:extLst>
          </p:cNvPr>
          <p:cNvSpPr txBox="1">
            <a:spLocks/>
          </p:cNvSpPr>
          <p:nvPr/>
        </p:nvSpPr>
        <p:spPr>
          <a:xfrm>
            <a:off x="1528948" y="362567"/>
            <a:ext cx="8540748" cy="69057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spcBef>
                <a:spcPts val="105"/>
              </a:spcBef>
            </a:pPr>
            <a:r>
              <a:rPr lang="it-IT" b="1" spc="-5" dirty="0">
                <a:solidFill>
                  <a:srgbClr val="02342F"/>
                </a:solidFill>
              </a:rPr>
              <a:t>Programma percorso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5F74DC2-3E78-CD5C-EAC1-B50FF7C6C69A}"/>
              </a:ext>
            </a:extLst>
          </p:cNvPr>
          <p:cNvSpPr txBox="1"/>
          <p:nvPr/>
        </p:nvSpPr>
        <p:spPr>
          <a:xfrm>
            <a:off x="646389" y="4364403"/>
            <a:ext cx="1271551" cy="492443"/>
          </a:xfrm>
          <a:prstGeom prst="rect">
            <a:avLst/>
          </a:prstGeom>
          <a:noFill/>
          <a:ln w="41275" cmpd="dbl">
            <a:solidFill>
              <a:srgbClr val="20857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Aptos" panose="020B0004020202020204" pitchFamily="34" charset="0"/>
              </a:rPr>
              <a:t>14 marzo </a:t>
            </a:r>
          </a:p>
          <a:p>
            <a:pPr algn="ctr"/>
            <a:r>
              <a:rPr lang="it-IT" sz="1200" dirty="0">
                <a:latin typeface="Aptos" panose="020B0004020202020204" pitchFamily="34" charset="0"/>
              </a:rPr>
              <a:t>16.00 – 17:00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F9663D7-AE0B-16A0-B43E-811138993D6A}"/>
              </a:ext>
            </a:extLst>
          </p:cNvPr>
          <p:cNvSpPr txBox="1"/>
          <p:nvPr/>
        </p:nvSpPr>
        <p:spPr>
          <a:xfrm>
            <a:off x="646389" y="5093668"/>
            <a:ext cx="1271551" cy="492443"/>
          </a:xfrm>
          <a:prstGeom prst="rect">
            <a:avLst/>
          </a:prstGeom>
          <a:noFill/>
          <a:ln w="41275" cmpd="dbl">
            <a:solidFill>
              <a:srgbClr val="20857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Aptos" panose="020B0004020202020204" pitchFamily="34" charset="0"/>
              </a:rPr>
              <a:t>17 marzo </a:t>
            </a:r>
          </a:p>
          <a:p>
            <a:pPr algn="ctr"/>
            <a:r>
              <a:rPr lang="it-IT" sz="1200" dirty="0">
                <a:latin typeface="Aptos" panose="020B0004020202020204" pitchFamily="34" charset="0"/>
              </a:rPr>
              <a:t>11.00 – 12:00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92C2802-DE5A-8E48-E050-4F081D44A289}"/>
              </a:ext>
            </a:extLst>
          </p:cNvPr>
          <p:cNvSpPr txBox="1"/>
          <p:nvPr/>
        </p:nvSpPr>
        <p:spPr>
          <a:xfrm>
            <a:off x="646389" y="3635138"/>
            <a:ext cx="1271551" cy="492443"/>
          </a:xfrm>
          <a:prstGeom prst="rect">
            <a:avLst/>
          </a:prstGeom>
          <a:noFill/>
          <a:ln w="41275" cmpd="dbl">
            <a:solidFill>
              <a:srgbClr val="20857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Aptos" panose="020B0004020202020204" pitchFamily="34" charset="0"/>
              </a:rPr>
              <a:t>11 marzo </a:t>
            </a:r>
          </a:p>
          <a:p>
            <a:pPr algn="ctr"/>
            <a:r>
              <a:rPr lang="it-IT" sz="1200" dirty="0">
                <a:latin typeface="Aptos" panose="020B0004020202020204" pitchFamily="34" charset="0"/>
              </a:rPr>
              <a:t>11.00 – 12:00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54F336A-BADD-A909-FEBD-A78F0DAE6AEE}"/>
              </a:ext>
            </a:extLst>
          </p:cNvPr>
          <p:cNvSpPr txBox="1"/>
          <p:nvPr/>
        </p:nvSpPr>
        <p:spPr>
          <a:xfrm>
            <a:off x="646389" y="5822932"/>
            <a:ext cx="1271551" cy="492443"/>
          </a:xfrm>
          <a:prstGeom prst="rect">
            <a:avLst/>
          </a:prstGeom>
          <a:noFill/>
          <a:ln w="41275" cmpd="dbl">
            <a:solidFill>
              <a:srgbClr val="20857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Aptos" panose="020B0004020202020204" pitchFamily="34" charset="0"/>
              </a:rPr>
              <a:t>20 marzo </a:t>
            </a:r>
          </a:p>
          <a:p>
            <a:pPr algn="ctr"/>
            <a:r>
              <a:rPr lang="it-IT" sz="1200" dirty="0">
                <a:latin typeface="Aptos" panose="020B0004020202020204" pitchFamily="34" charset="0"/>
              </a:rPr>
              <a:t>11.00 – 12:00 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A399B2C8-0E49-BD96-5444-A068BBDBC285}"/>
              </a:ext>
            </a:extLst>
          </p:cNvPr>
          <p:cNvSpPr/>
          <p:nvPr/>
        </p:nvSpPr>
        <p:spPr>
          <a:xfrm>
            <a:off x="314239" y="1496509"/>
            <a:ext cx="11232000" cy="972000"/>
          </a:xfrm>
          <a:prstGeom prst="rightArrow">
            <a:avLst/>
          </a:prstGeom>
          <a:gradFill flip="none" rotWithShape="1">
            <a:gsLst>
              <a:gs pos="44000">
                <a:srgbClr val="20857A">
                  <a:alpha val="40000"/>
                </a:srgbClr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rgbClr val="20857A"/>
              </a:gs>
              <a:gs pos="91500">
                <a:srgbClr val="20857A"/>
              </a:gs>
              <a:gs pos="83000">
                <a:srgbClr val="20857A"/>
              </a:gs>
              <a:gs pos="100000">
                <a:srgbClr val="20857A"/>
              </a:gs>
            </a:gsLst>
            <a:lin ang="4800000" scaled="0"/>
            <a:tileRect/>
          </a:gradFill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erchio vuoto 23">
            <a:extLst>
              <a:ext uri="{FF2B5EF4-FFF2-40B4-BE49-F238E27FC236}">
                <a16:creationId xmlns:a16="http://schemas.microsoft.com/office/drawing/2014/main" id="{9CD257A2-B95F-A406-5013-D51BF24A0E6B}"/>
              </a:ext>
            </a:extLst>
          </p:cNvPr>
          <p:cNvSpPr/>
          <p:nvPr/>
        </p:nvSpPr>
        <p:spPr>
          <a:xfrm>
            <a:off x="1030164" y="1765196"/>
            <a:ext cx="432000" cy="432000"/>
          </a:xfrm>
          <a:prstGeom prst="donut">
            <a:avLst/>
          </a:prstGeom>
          <a:solidFill>
            <a:srgbClr val="20857A"/>
          </a:solidFill>
          <a:ln w="28575">
            <a:solidFill>
              <a:srgbClr val="02342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49CAE201-19CF-0163-053D-DE8F37E52B50}"/>
              </a:ext>
            </a:extLst>
          </p:cNvPr>
          <p:cNvSpPr txBox="1"/>
          <p:nvPr/>
        </p:nvSpPr>
        <p:spPr>
          <a:xfrm>
            <a:off x="302100" y="2517585"/>
            <a:ext cx="2919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Aptos" panose="020B0004020202020204" pitchFamily="34" charset="0"/>
              </a:rPr>
              <a:t>1° Webinar di compilazione</a:t>
            </a:r>
          </a:p>
          <a:p>
            <a:r>
              <a:rPr lang="it-IT" sz="1400" dirty="0">
                <a:latin typeface="Aptos" panose="020B0004020202020204" pitchFamily="34" charset="0"/>
              </a:rPr>
              <a:t>Avvio del processo di valutazione delle performance</a:t>
            </a:r>
          </a:p>
        </p:txBody>
      </p:sp>
      <p:sp>
        <p:nvSpPr>
          <p:cNvPr id="45" name="Parentesi quadra chiusa 44">
            <a:extLst>
              <a:ext uri="{FF2B5EF4-FFF2-40B4-BE49-F238E27FC236}">
                <a16:creationId xmlns:a16="http://schemas.microsoft.com/office/drawing/2014/main" id="{EAD24DF0-EDF2-F674-B43A-57AF70D1DAAB}"/>
              </a:ext>
            </a:extLst>
          </p:cNvPr>
          <p:cNvSpPr/>
          <p:nvPr/>
        </p:nvSpPr>
        <p:spPr>
          <a:xfrm>
            <a:off x="2078181" y="3823857"/>
            <a:ext cx="83128" cy="2369128"/>
          </a:xfrm>
          <a:prstGeom prst="rightBracke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E569E320-F78A-889B-CE5A-8F939C584CD1}"/>
              </a:ext>
            </a:extLst>
          </p:cNvPr>
          <p:cNvSpPr txBox="1"/>
          <p:nvPr/>
        </p:nvSpPr>
        <p:spPr>
          <a:xfrm>
            <a:off x="2244437" y="4592106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Aptos" panose="020B0004020202020204" pitchFamily="34" charset="0"/>
              </a:rPr>
              <a:t>Iscrizione via link</a:t>
            </a:r>
          </a:p>
        </p:txBody>
      </p:sp>
      <p:sp>
        <p:nvSpPr>
          <p:cNvPr id="47" name="Cerchio vuoto 46">
            <a:extLst>
              <a:ext uri="{FF2B5EF4-FFF2-40B4-BE49-F238E27FC236}">
                <a16:creationId xmlns:a16="http://schemas.microsoft.com/office/drawing/2014/main" id="{D31126C9-2F1C-891A-3C6F-4B6A7A3C69DF}"/>
              </a:ext>
            </a:extLst>
          </p:cNvPr>
          <p:cNvSpPr/>
          <p:nvPr/>
        </p:nvSpPr>
        <p:spPr>
          <a:xfrm>
            <a:off x="4237183" y="1759823"/>
            <a:ext cx="432000" cy="432000"/>
          </a:xfrm>
          <a:prstGeom prst="donut">
            <a:avLst/>
          </a:prstGeom>
          <a:solidFill>
            <a:srgbClr val="20857A"/>
          </a:solidFill>
          <a:ln w="28575">
            <a:solidFill>
              <a:srgbClr val="02342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15B4961D-0540-E31A-834F-2F427F2B7F2B}"/>
              </a:ext>
            </a:extLst>
          </p:cNvPr>
          <p:cNvSpPr txBox="1"/>
          <p:nvPr/>
        </p:nvSpPr>
        <p:spPr>
          <a:xfrm>
            <a:off x="3447082" y="2517585"/>
            <a:ext cx="29190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Aptos" panose="020B0004020202020204" pitchFamily="34" charset="0"/>
              </a:rPr>
              <a:t>Assistenza e raccolta dati</a:t>
            </a:r>
          </a:p>
          <a:p>
            <a:r>
              <a:rPr lang="it-IT" sz="1400" dirty="0" err="1">
                <a:latin typeface="Aptos" panose="020B0004020202020204" pitchFamily="34" charset="0"/>
              </a:rPr>
              <a:t>Right</a:t>
            </a:r>
            <a:r>
              <a:rPr lang="it-IT" sz="1400" dirty="0">
                <a:latin typeface="Aptos" panose="020B0004020202020204" pitchFamily="34" charset="0"/>
              </a:rPr>
              <a:t> Hub fornisce assistenza ai soci circa la compilazione o reperimento informazioni 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C2351AFE-0860-DB0E-2521-FF9BBB474A35}"/>
              </a:ext>
            </a:extLst>
          </p:cNvPr>
          <p:cNvSpPr txBox="1"/>
          <p:nvPr/>
        </p:nvSpPr>
        <p:spPr>
          <a:xfrm>
            <a:off x="3919548" y="4217281"/>
            <a:ext cx="1242214" cy="523220"/>
          </a:xfrm>
          <a:prstGeom prst="rect">
            <a:avLst/>
          </a:prstGeom>
          <a:noFill/>
          <a:ln w="41275" cmpd="dbl">
            <a:solidFill>
              <a:srgbClr val="20857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Aptos" panose="020B0004020202020204" pitchFamily="34" charset="0"/>
              </a:rPr>
              <a:t>Aprile - Giugno</a:t>
            </a:r>
            <a:endParaRPr lang="it-IT" sz="1200" dirty="0">
              <a:latin typeface="Aptos" panose="020B0004020202020204" pitchFamily="34" charset="0"/>
            </a:endParaRPr>
          </a:p>
        </p:txBody>
      </p:sp>
      <p:sp>
        <p:nvSpPr>
          <p:cNvPr id="50" name="Cerchio vuoto 49">
            <a:extLst>
              <a:ext uri="{FF2B5EF4-FFF2-40B4-BE49-F238E27FC236}">
                <a16:creationId xmlns:a16="http://schemas.microsoft.com/office/drawing/2014/main" id="{67ED6A7F-B4EA-D954-955E-6C69778A5E70}"/>
              </a:ext>
            </a:extLst>
          </p:cNvPr>
          <p:cNvSpPr/>
          <p:nvPr/>
        </p:nvSpPr>
        <p:spPr>
          <a:xfrm>
            <a:off x="7198819" y="1756603"/>
            <a:ext cx="432000" cy="432000"/>
          </a:xfrm>
          <a:prstGeom prst="donut">
            <a:avLst/>
          </a:prstGeom>
          <a:solidFill>
            <a:srgbClr val="20857A"/>
          </a:solidFill>
          <a:ln w="28575">
            <a:solidFill>
              <a:srgbClr val="02342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6AB50B78-6F5F-BB71-5D82-E6CE4CA82597}"/>
              </a:ext>
            </a:extLst>
          </p:cNvPr>
          <p:cNvSpPr txBox="1"/>
          <p:nvPr/>
        </p:nvSpPr>
        <p:spPr>
          <a:xfrm>
            <a:off x="6366164" y="2524363"/>
            <a:ext cx="25678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Aptos" panose="020B0004020202020204" pitchFamily="34" charset="0"/>
              </a:rPr>
              <a:t>2° Webinar di compilazione</a:t>
            </a:r>
          </a:p>
          <a:p>
            <a:r>
              <a:rPr lang="it-IT" sz="1400" dirty="0">
                <a:latin typeface="Aptos" panose="020B0004020202020204" pitchFamily="34" charset="0"/>
              </a:rPr>
              <a:t>Completamento fase di </a:t>
            </a:r>
            <a:r>
              <a:rPr lang="it-IT" sz="1400" dirty="0" err="1">
                <a:latin typeface="Aptos" panose="020B0004020202020204" pitchFamily="34" charset="0"/>
              </a:rPr>
              <a:t>assessment</a:t>
            </a:r>
            <a:endParaRPr lang="it-IT" sz="1400" dirty="0">
              <a:latin typeface="Aptos" panose="020B0004020202020204" pitchFamily="34" charset="0"/>
            </a:endParaRPr>
          </a:p>
        </p:txBody>
      </p:sp>
      <p:sp>
        <p:nvSpPr>
          <p:cNvPr id="52" name="Cerchio vuoto 51">
            <a:extLst>
              <a:ext uri="{FF2B5EF4-FFF2-40B4-BE49-F238E27FC236}">
                <a16:creationId xmlns:a16="http://schemas.microsoft.com/office/drawing/2014/main" id="{57D9BFB5-2238-9F27-32C7-A7740DE1157A}"/>
              </a:ext>
            </a:extLst>
          </p:cNvPr>
          <p:cNvSpPr/>
          <p:nvPr/>
        </p:nvSpPr>
        <p:spPr>
          <a:xfrm>
            <a:off x="9930077" y="1756603"/>
            <a:ext cx="432000" cy="432000"/>
          </a:xfrm>
          <a:prstGeom prst="donut">
            <a:avLst/>
          </a:prstGeom>
          <a:solidFill>
            <a:srgbClr val="20857A"/>
          </a:solidFill>
          <a:ln w="28575">
            <a:solidFill>
              <a:srgbClr val="02342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D66EF35F-803E-E980-6B25-673CBC325504}"/>
              </a:ext>
            </a:extLst>
          </p:cNvPr>
          <p:cNvSpPr txBox="1"/>
          <p:nvPr/>
        </p:nvSpPr>
        <p:spPr>
          <a:xfrm>
            <a:off x="8934009" y="2531141"/>
            <a:ext cx="25678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Aptos" panose="020B0004020202020204" pitchFamily="34" charset="0"/>
              </a:rPr>
              <a:t>Rilascio REPORT</a:t>
            </a:r>
          </a:p>
          <a:p>
            <a:r>
              <a:rPr lang="it-IT" sz="1400" dirty="0">
                <a:latin typeface="Aptos" panose="020B0004020202020204" pitchFamily="34" charset="0"/>
              </a:rPr>
              <a:t>Rilascio del report a cura di </a:t>
            </a:r>
            <a:r>
              <a:rPr lang="it-IT" sz="1400" dirty="0" err="1">
                <a:latin typeface="Aptos" panose="020B0004020202020204" pitchFamily="34" charset="0"/>
              </a:rPr>
              <a:t>Right</a:t>
            </a:r>
            <a:r>
              <a:rPr lang="it-IT" sz="1400" dirty="0">
                <a:latin typeface="Aptos" panose="020B0004020202020204" pitchFamily="34" charset="0"/>
              </a:rPr>
              <a:t> Hub con </a:t>
            </a:r>
            <a:r>
              <a:rPr lang="it-IT" sz="1400" dirty="0" err="1">
                <a:latin typeface="Aptos" panose="020B0004020202020204" pitchFamily="34" charset="0"/>
              </a:rPr>
              <a:t>assessment</a:t>
            </a:r>
            <a:r>
              <a:rPr lang="it-IT" sz="1400" dirty="0">
                <a:latin typeface="Aptos" panose="020B0004020202020204" pitchFamily="34" charset="0"/>
              </a:rPr>
              <a:t> dei soci e con indicazione delle aree di miglioramento 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6A483D4D-F97F-26C5-E9DF-6D330FCFF215}"/>
              </a:ext>
            </a:extLst>
          </p:cNvPr>
          <p:cNvSpPr txBox="1"/>
          <p:nvPr/>
        </p:nvSpPr>
        <p:spPr>
          <a:xfrm>
            <a:off x="6793712" y="4217281"/>
            <a:ext cx="1242214" cy="523220"/>
          </a:xfrm>
          <a:prstGeom prst="rect">
            <a:avLst/>
          </a:prstGeom>
          <a:noFill/>
          <a:ln w="41275" cmpd="dbl">
            <a:solidFill>
              <a:srgbClr val="20857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Aptos" panose="020B0004020202020204" pitchFamily="34" charset="0"/>
              </a:rPr>
              <a:t>Settembre –Ottobre </a:t>
            </a:r>
            <a:endParaRPr lang="it-IT" sz="1200" dirty="0">
              <a:latin typeface="Aptos" panose="020B0004020202020204" pitchFamily="34" charset="0"/>
            </a:endParaRP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D82B7CB2-E702-9A81-11CB-4F33A277092B}"/>
              </a:ext>
            </a:extLst>
          </p:cNvPr>
          <p:cNvSpPr txBox="1"/>
          <p:nvPr/>
        </p:nvSpPr>
        <p:spPr>
          <a:xfrm>
            <a:off x="9524970" y="4217281"/>
            <a:ext cx="1242214" cy="523220"/>
          </a:xfrm>
          <a:prstGeom prst="rect">
            <a:avLst/>
          </a:prstGeom>
          <a:noFill/>
          <a:ln w="41275" cmpd="dbl">
            <a:solidFill>
              <a:srgbClr val="20857A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Aptos" panose="020B0004020202020204" pitchFamily="34" charset="0"/>
              </a:rPr>
              <a:t>Novembre –Dicembre</a:t>
            </a:r>
            <a:endParaRPr lang="it-IT" sz="12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874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sezione 2">
  <a:themeElements>
    <a:clrScheme name="PALETT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4E8BD"/>
        </a:solidFill>
        <a:ln>
          <a:noFill/>
        </a:ln>
        <a:effectLst/>
      </a:spPr>
      <a:bodyPr rtlCol="0" anchor="ctr"/>
      <a:lstStyle>
        <a:defPPr algn="ctr">
          <a:defRPr sz="1600"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Open Sans</vt:lpstr>
      <vt:lpstr>Tema di Office</vt:lpstr>
      <vt:lpstr>Personalizza struttura</vt:lpstr>
      <vt:lpstr>1_sezione 2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Valentina</dc:creator>
  <cp:lastModifiedBy>Anna Gianini</cp:lastModifiedBy>
  <cp:revision>1861</cp:revision>
  <cp:lastPrinted>2025-02-25T14:18:10Z</cp:lastPrinted>
  <dcterms:created xsi:type="dcterms:W3CDTF">2015-03-22T21:07:56Z</dcterms:created>
  <dcterms:modified xsi:type="dcterms:W3CDTF">2025-03-03T14:28:02Z</dcterms:modified>
</cp:coreProperties>
</file>